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4" r:id="rId4"/>
    <p:sldId id="263" r:id="rId5"/>
    <p:sldId id="259" r:id="rId6"/>
    <p:sldId id="260" r:id="rId7"/>
    <p:sldId id="261" r:id="rId8"/>
    <p:sldId id="257" r:id="rId9"/>
    <p:sldId id="258" r:id="rId10"/>
    <p:sldId id="262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13/06/2013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bc.co.uk/history/worldwars/wwone/war_end_01.s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bc.co.uk/history/worldwars/wwone/war_end_01.s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MLA Referencing</a:t>
            </a:r>
            <a:br>
              <a:rPr lang="en-GB" dirty="0" smtClean="0"/>
            </a:br>
            <a:r>
              <a:rPr lang="en-GB" dirty="0" smtClean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Edition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Year 10 &amp; 11</a:t>
            </a:r>
          </a:p>
          <a:p>
            <a:r>
              <a:rPr lang="en-GB" sz="1600" dirty="0" smtClean="0"/>
              <a:t>Library &amp; Learning Centre, </a:t>
            </a:r>
            <a:r>
              <a:rPr lang="en-GB" sz="1600" dirty="0" err="1" smtClean="0"/>
              <a:t>Sha</a:t>
            </a:r>
            <a:r>
              <a:rPr lang="en-GB" sz="1600" dirty="0" smtClean="0"/>
              <a:t> Tin College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GB" sz="2000" dirty="0" smtClean="0"/>
              <a:t>Works Cited </a:t>
            </a:r>
          </a:p>
          <a:p>
            <a:pPr marL="109728" indent="0" algn="ctr">
              <a:buNone/>
            </a:pPr>
            <a:r>
              <a:rPr lang="en-GB" sz="2100" dirty="0" smtClean="0"/>
              <a:t>(</a:t>
            </a:r>
            <a:r>
              <a:rPr lang="en-GB" sz="2100" dirty="0" smtClean="0"/>
              <a:t>place </a:t>
            </a:r>
            <a:r>
              <a:rPr lang="en-GB" sz="2100" dirty="0" smtClean="0"/>
              <a:t>in alphabetical order)</a:t>
            </a:r>
          </a:p>
          <a:p>
            <a:pPr algn="ctr"/>
            <a:endParaRPr lang="en-GB" sz="2200" dirty="0" smtClean="0"/>
          </a:p>
          <a:p>
            <a:pPr marL="109728" indent="0">
              <a:buNone/>
            </a:pPr>
            <a:r>
              <a:rPr lang="en-GB" sz="2000" dirty="0"/>
              <a:t>Kitchen, Martin. “The Ending of World War One </a:t>
            </a:r>
            <a:r>
              <a:rPr lang="en-GB" sz="2000" dirty="0" smtClean="0"/>
              <a:t>and the </a:t>
            </a:r>
            <a:r>
              <a:rPr lang="en-GB" sz="2000" dirty="0"/>
              <a:t>Legacy </a:t>
            </a:r>
            <a:r>
              <a:rPr lang="en-GB" sz="2000" dirty="0" smtClean="0"/>
              <a:t>	of </a:t>
            </a:r>
            <a:r>
              <a:rPr lang="en-GB" sz="2000" dirty="0"/>
              <a:t>Peace”. </a:t>
            </a:r>
            <a:r>
              <a:rPr lang="en-GB" sz="2000" dirty="0" smtClean="0"/>
              <a:t>BBC 03 </a:t>
            </a:r>
            <a:r>
              <a:rPr lang="en-GB" sz="2000" dirty="0"/>
              <a:t>Apr. 2003. </a:t>
            </a:r>
            <a:r>
              <a:rPr lang="en-GB" sz="2000" dirty="0" smtClean="0"/>
              <a:t>Web.16 Mar</a:t>
            </a:r>
            <a:r>
              <a:rPr lang="en-GB" sz="2000" dirty="0"/>
              <a:t>. </a:t>
            </a:r>
            <a:r>
              <a:rPr lang="en-GB" sz="2000" dirty="0" smtClean="0"/>
              <a:t>2012. 	</a:t>
            </a:r>
            <a:r>
              <a:rPr lang="en-GB" sz="2000" u="sng" dirty="0" smtClean="0">
                <a:hlinkClick r:id="rId2"/>
              </a:rPr>
              <a:t>http</a:t>
            </a:r>
            <a:r>
              <a:rPr lang="en-GB" sz="2000" u="sng" dirty="0">
                <a:hlinkClick r:id="rId2"/>
              </a:rPr>
              <a:t>://</a:t>
            </a:r>
            <a:r>
              <a:rPr lang="en-GB" sz="2000" u="sng" dirty="0" smtClean="0">
                <a:hlinkClick r:id="rId2"/>
              </a:rPr>
              <a:t>www.bbc.co.uk/history/worldwars/ww 	one/war_end_01.shtml</a:t>
            </a:r>
            <a:endParaRPr lang="en-GB" sz="2000" u="sng" dirty="0"/>
          </a:p>
          <a:p>
            <a:pPr algn="ctr"/>
            <a:endParaRPr lang="en-GB" sz="2000" dirty="0"/>
          </a:p>
          <a:p>
            <a:pPr marL="109728" indent="0">
              <a:buNone/>
            </a:pPr>
            <a:r>
              <a:rPr lang="en-GB" sz="2000" dirty="0" err="1"/>
              <a:t>Overy</a:t>
            </a:r>
            <a:r>
              <a:rPr lang="en-GB" sz="2000" dirty="0"/>
              <a:t>, R. J.  </a:t>
            </a:r>
            <a:r>
              <a:rPr lang="en-GB" sz="2000" i="1" dirty="0"/>
              <a:t>The Origins of the Second World War. </a:t>
            </a:r>
            <a:r>
              <a:rPr lang="en-GB" sz="2000" i="1" dirty="0" smtClean="0"/>
              <a:t>	</a:t>
            </a:r>
            <a:r>
              <a:rPr lang="en-GB" sz="2000" dirty="0" smtClean="0"/>
              <a:t>London</a:t>
            </a:r>
            <a:r>
              <a:rPr lang="en-GB" sz="2000" dirty="0"/>
              <a:t>: </a:t>
            </a:r>
            <a:r>
              <a:rPr lang="en-GB" sz="2000" dirty="0" smtClean="0"/>
              <a:t>	Longman</a:t>
            </a:r>
            <a:r>
              <a:rPr lang="en-GB" sz="2000" dirty="0"/>
              <a:t>, </a:t>
            </a:r>
            <a:r>
              <a:rPr lang="en-GB" sz="2000" dirty="0" smtClean="0"/>
              <a:t>1998. Print.</a:t>
            </a:r>
          </a:p>
          <a:p>
            <a:pPr marL="109728" indent="0">
              <a:buNone/>
            </a:pPr>
            <a:endParaRPr lang="en-GB" sz="2000" u="sng" dirty="0"/>
          </a:p>
          <a:p>
            <a:pPr marL="109728" indent="0">
              <a:buNone/>
            </a:pPr>
            <a:r>
              <a:rPr lang="en-US" sz="2000" dirty="0" smtClean="0"/>
              <a:t>Wordsworth</a:t>
            </a:r>
            <a:r>
              <a:rPr lang="en-US" sz="2000" dirty="0"/>
              <a:t>, William. </a:t>
            </a:r>
            <a:r>
              <a:rPr lang="en-US" sz="2000" i="1" dirty="0"/>
              <a:t>Lyrical Ballads. </a:t>
            </a:r>
            <a:r>
              <a:rPr lang="en-US" sz="2000" dirty="0"/>
              <a:t>London: </a:t>
            </a:r>
            <a:r>
              <a:rPr lang="en-US" sz="2000" dirty="0" smtClean="0"/>
              <a:t>Oxford 	University </a:t>
            </a:r>
            <a:r>
              <a:rPr lang="en-US" sz="2000" dirty="0"/>
              <a:t>Press, 1967. Print.</a:t>
            </a:r>
          </a:p>
          <a:p>
            <a:endParaRPr lang="en-GB" u="sng" dirty="0" smtClean="0"/>
          </a:p>
          <a:p>
            <a:endParaRPr lang="en-GB" u="sng" dirty="0" smtClean="0"/>
          </a:p>
          <a:p>
            <a:endParaRPr lang="en-GB" u="sng" dirty="0" smtClean="0"/>
          </a:p>
          <a:p>
            <a:endParaRPr lang="en-GB" u="sng" dirty="0"/>
          </a:p>
          <a:p>
            <a:pPr algn="ctr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Example: Works </a:t>
            </a:r>
            <a:r>
              <a:rPr lang="en-GB" sz="3600" dirty="0" smtClean="0"/>
              <a:t>Cited Page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84121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8520" y="260649"/>
            <a:ext cx="9252520" cy="641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57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sz="2000" dirty="0"/>
              <a:t>It is a bibliographic  list of resources that you have used in your work. It usually includes:</a:t>
            </a:r>
          </a:p>
          <a:p>
            <a:endParaRPr lang="en-US" sz="2000" dirty="0"/>
          </a:p>
          <a:p>
            <a:pPr marL="541782" lvl="1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Author’s Name</a:t>
            </a:r>
          </a:p>
          <a:p>
            <a:pPr marL="541782" lvl="1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Title</a:t>
            </a:r>
          </a:p>
          <a:p>
            <a:pPr marL="541782" lvl="1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Publisher’s Name &amp; City of Publication</a:t>
            </a:r>
          </a:p>
          <a:p>
            <a:pPr marL="541782" lvl="1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Date of </a:t>
            </a:r>
            <a:r>
              <a:rPr lang="en-US" sz="2000" dirty="0" smtClean="0">
                <a:solidFill>
                  <a:srgbClr val="FF0000"/>
                </a:solidFill>
              </a:rPr>
              <a:t>Publication</a:t>
            </a:r>
          </a:p>
          <a:p>
            <a:pPr marL="541782" lvl="1" indent="-285750">
              <a:buFont typeface="Arial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Format</a:t>
            </a:r>
            <a:r>
              <a:rPr lang="en-US" sz="2000" dirty="0" smtClean="0"/>
              <a:t> (Print, Web, Image etc.)</a:t>
            </a:r>
            <a:endParaRPr lang="en-US" sz="2000" dirty="0"/>
          </a:p>
          <a:p>
            <a:pPr marL="541782" lvl="1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Website Address </a:t>
            </a:r>
            <a:r>
              <a:rPr lang="en-US" sz="2000" dirty="0" smtClean="0"/>
              <a:t>(Optional for MLA </a:t>
            </a:r>
            <a:r>
              <a:rPr lang="en-US" sz="2000" dirty="0"/>
              <a:t>7</a:t>
            </a:r>
            <a:r>
              <a:rPr lang="en-US" sz="2000" baseline="30000" dirty="0"/>
              <a:t>th</a:t>
            </a:r>
            <a:r>
              <a:rPr lang="en-US" sz="2000" dirty="0"/>
              <a:t> ed.)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109728" indent="0">
              <a:buNone/>
            </a:pPr>
            <a:r>
              <a:rPr lang="en-US" sz="2000" b="1" dirty="0"/>
              <a:t>There are two </a:t>
            </a:r>
            <a:r>
              <a:rPr lang="en-US" sz="2000" b="1" dirty="0" smtClean="0"/>
              <a:t>parts: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In-Text </a:t>
            </a:r>
            <a:r>
              <a:rPr lang="en-US" sz="2000" dirty="0"/>
              <a:t>Citation/ </a:t>
            </a:r>
            <a:r>
              <a:rPr lang="en-US" sz="2000" dirty="0" smtClean="0"/>
              <a:t>Parentheses</a:t>
            </a:r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Works Cited</a:t>
            </a:r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What is a Citation or Reference?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18370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Referencing </a:t>
            </a:r>
            <a:r>
              <a:rPr lang="en-US" sz="2000" dirty="0"/>
              <a:t>is used to </a:t>
            </a:r>
            <a:r>
              <a:rPr lang="en-US" sz="2000" dirty="0">
                <a:solidFill>
                  <a:srgbClr val="FF0000"/>
                </a:solidFill>
              </a:rPr>
              <a:t>acknowledge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and credit the work of others </a:t>
            </a:r>
            <a:r>
              <a:rPr lang="en-US" sz="2000" dirty="0"/>
              <a:t>cited in your paper.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It </a:t>
            </a:r>
            <a:r>
              <a:rPr lang="en-US" sz="2000" dirty="0">
                <a:solidFill>
                  <a:srgbClr val="FF0000"/>
                </a:solidFill>
              </a:rPr>
              <a:t>protects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you against </a:t>
            </a:r>
            <a:r>
              <a:rPr lang="en-US" sz="2000" dirty="0"/>
              <a:t>accusations of </a:t>
            </a:r>
            <a:r>
              <a:rPr lang="en-US" sz="2000" dirty="0">
                <a:solidFill>
                  <a:srgbClr val="FF0000"/>
                </a:solidFill>
              </a:rPr>
              <a:t>Plagiarism</a:t>
            </a:r>
            <a:r>
              <a:rPr lang="en-US" sz="2000" dirty="0"/>
              <a:t> (taking credit for other people’s work).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It provides a </a:t>
            </a:r>
            <a:r>
              <a:rPr lang="en-US" sz="2000" dirty="0">
                <a:solidFill>
                  <a:srgbClr val="FF0000"/>
                </a:solidFill>
              </a:rPr>
              <a:t>map of your research </a:t>
            </a:r>
            <a:r>
              <a:rPr lang="en-US" sz="2000" dirty="0"/>
              <a:t>for </a:t>
            </a:r>
            <a:r>
              <a:rPr lang="en-US" sz="2000" dirty="0" smtClean="0"/>
              <a:t>others to see in terms of quality and quantity.</a:t>
            </a:r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Why do we need to cite sources?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000" b="1" dirty="0" smtClean="0"/>
              <a:t>When using: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I</a:t>
            </a:r>
            <a:r>
              <a:rPr lang="en-US" sz="2000" dirty="0" smtClean="0"/>
              <a:t>nformation </a:t>
            </a:r>
            <a:r>
              <a:rPr lang="en-US" sz="2000" dirty="0"/>
              <a:t>or ideas that are new to you, </a:t>
            </a:r>
            <a:r>
              <a:rPr lang="en-US" sz="2000" dirty="0" smtClean="0"/>
              <a:t>even </a:t>
            </a:r>
            <a:r>
              <a:rPr lang="en-US" sz="2000" dirty="0"/>
              <a:t>if you </a:t>
            </a:r>
            <a:r>
              <a:rPr lang="en-US" sz="2000" dirty="0" smtClean="0"/>
              <a:t>paraphrase.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D</a:t>
            </a:r>
            <a:r>
              <a:rPr lang="en-US" sz="2000" dirty="0" smtClean="0"/>
              <a:t>irect </a:t>
            </a:r>
            <a:r>
              <a:rPr lang="en-US" sz="2000" dirty="0"/>
              <a:t>q</a:t>
            </a:r>
            <a:r>
              <a:rPr lang="en-US" sz="2000" dirty="0" smtClean="0"/>
              <a:t>uotations </a:t>
            </a:r>
            <a:r>
              <a:rPr lang="en-US" sz="2000" dirty="0"/>
              <a:t>(use quotation marks “….”).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N</a:t>
            </a:r>
            <a:r>
              <a:rPr lang="en-US" sz="2000" dirty="0" smtClean="0"/>
              <a:t>umerical </a:t>
            </a:r>
            <a:r>
              <a:rPr lang="en-US" sz="2000" dirty="0"/>
              <a:t>figures such as: dates, statistics, percentages etc.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Images</a:t>
            </a:r>
            <a:r>
              <a:rPr lang="en-US" sz="2000" dirty="0"/>
              <a:t>. </a:t>
            </a:r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Anything </a:t>
            </a:r>
            <a:r>
              <a:rPr lang="en-US" sz="2000" dirty="0"/>
              <a:t>that is specific or questionable.</a:t>
            </a:r>
          </a:p>
          <a:p>
            <a:pPr lvl="1">
              <a:buFont typeface="Arial" pitchFamily="34" charset="0"/>
              <a:buChar char="•"/>
            </a:pPr>
            <a:endParaRPr lang="en-US" sz="2000" dirty="0"/>
          </a:p>
          <a:p>
            <a:pPr marL="109728" indent="0" algn="ctr">
              <a:buNone/>
            </a:pPr>
            <a:r>
              <a:rPr lang="en-US" sz="2000" b="1" dirty="0"/>
              <a:t>If in doubt, cite the source.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When Should I </a:t>
            </a:r>
            <a:r>
              <a:rPr lang="en-GB" sz="3600" dirty="0" smtClean="0"/>
              <a:t>Cite?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91931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The citation should appear next to the quotation or paraphrased text using only:</a:t>
            </a:r>
          </a:p>
          <a:p>
            <a:pPr marL="0" indent="0" algn="ctr">
              <a:buNone/>
            </a:pPr>
            <a:r>
              <a:rPr lang="en-US" sz="2000" dirty="0"/>
              <a:t>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Author’s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Last Name </a:t>
            </a:r>
            <a:r>
              <a:rPr lang="en-US" sz="2000" b="1" dirty="0">
                <a:solidFill>
                  <a:srgbClr val="00B0F0"/>
                </a:solidFill>
              </a:rPr>
              <a:t>Page Number</a:t>
            </a:r>
            <a:r>
              <a:rPr lang="en-US" sz="2000" b="1" dirty="0" smtClean="0"/>
              <a:t>)</a:t>
            </a:r>
          </a:p>
          <a:p>
            <a:pPr marL="0" indent="0" algn="ctr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 smtClean="0"/>
              <a:t>Examples:</a:t>
            </a:r>
            <a:endParaRPr lang="en-US" sz="2000" b="1" dirty="0"/>
          </a:p>
          <a:p>
            <a:pPr marL="0" indent="0">
              <a:buNone/>
            </a:pPr>
            <a:r>
              <a:rPr lang="en-US" sz="2000" dirty="0"/>
              <a:t>Romantic poetry is characterized by the “spontaneous overflow of powerful feelings”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Wordsworth </a:t>
            </a:r>
            <a:r>
              <a:rPr lang="en-US" sz="2000" b="1" dirty="0">
                <a:solidFill>
                  <a:srgbClr val="00B0F0"/>
                </a:solidFill>
              </a:rPr>
              <a:t>263</a:t>
            </a:r>
            <a:r>
              <a:rPr lang="en-US" sz="2000" b="1" dirty="0" smtClean="0"/>
              <a:t>)</a:t>
            </a:r>
            <a:r>
              <a:rPr lang="en-US" sz="2000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Wordsworth</a:t>
            </a:r>
            <a:r>
              <a:rPr lang="en-US" sz="2000" dirty="0"/>
              <a:t> stated that Romantic poetry was “a spontaneous overflow of powerful feelings” </a:t>
            </a:r>
            <a:r>
              <a:rPr lang="en-US" sz="2000" b="1" dirty="0"/>
              <a:t>(</a:t>
            </a:r>
            <a:r>
              <a:rPr lang="en-US" sz="2000" b="1" dirty="0">
                <a:solidFill>
                  <a:srgbClr val="00B0F0"/>
                </a:solidFill>
              </a:rPr>
              <a:t>263</a:t>
            </a:r>
            <a:r>
              <a:rPr lang="en-US" sz="2000" dirty="0"/>
              <a:t>)</a:t>
            </a:r>
            <a:r>
              <a:rPr lang="en-US" sz="2000" b="1" dirty="0">
                <a:solidFill>
                  <a:srgbClr val="FF0000"/>
                </a:solidFill>
              </a:rPr>
              <a:t>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smtClean="0"/>
              <a:t>Example: In-text Citation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58135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1.No author: use title</a:t>
            </a:r>
          </a:p>
          <a:p>
            <a:pPr marL="109728" indent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	(“</a:t>
            </a:r>
            <a:r>
              <a:rPr lang="en-US" sz="2800" b="1" dirty="0">
                <a:solidFill>
                  <a:srgbClr val="FF0000"/>
                </a:solidFill>
              </a:rPr>
              <a:t>Impact of Global Warming” </a:t>
            </a:r>
            <a:r>
              <a:rPr lang="en-US" sz="2800" b="1" dirty="0">
                <a:solidFill>
                  <a:srgbClr val="00B0F0"/>
                </a:solidFill>
              </a:rPr>
              <a:t>6</a:t>
            </a:r>
            <a:r>
              <a:rPr lang="en-US" sz="2800" b="1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2.Two </a:t>
            </a:r>
            <a:r>
              <a:rPr lang="en-US" sz="2800" dirty="0"/>
              <a:t>authors with same last name: use initial of first name</a:t>
            </a:r>
          </a:p>
          <a:p>
            <a:pPr marL="109728" indent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	(</a:t>
            </a:r>
            <a:r>
              <a:rPr lang="en-US" sz="2800" b="1" dirty="0">
                <a:solidFill>
                  <a:srgbClr val="FF0000"/>
                </a:solidFill>
              </a:rPr>
              <a:t>A. Miller </a:t>
            </a:r>
            <a:r>
              <a:rPr lang="en-US" sz="2800" b="1" dirty="0">
                <a:solidFill>
                  <a:srgbClr val="00B0F0"/>
                </a:solidFill>
              </a:rPr>
              <a:t>7</a:t>
            </a:r>
            <a:r>
              <a:rPr lang="en-US" sz="2800" b="1" dirty="0">
                <a:solidFill>
                  <a:srgbClr val="FF0000"/>
                </a:solidFill>
              </a:rPr>
              <a:t>)      (B. Miller </a:t>
            </a:r>
            <a:r>
              <a:rPr lang="en-US" sz="2800" b="1" dirty="0">
                <a:solidFill>
                  <a:srgbClr val="00B0F0"/>
                </a:solidFill>
              </a:rPr>
              <a:t>10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3.Multiple </a:t>
            </a:r>
            <a:r>
              <a:rPr lang="en-US" sz="2800" dirty="0"/>
              <a:t>authors</a:t>
            </a:r>
          </a:p>
          <a:p>
            <a:pPr marL="109728" indent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	(</a:t>
            </a:r>
            <a:r>
              <a:rPr lang="en-US" sz="2800" b="1" dirty="0">
                <a:solidFill>
                  <a:srgbClr val="FF0000"/>
                </a:solidFill>
              </a:rPr>
              <a:t>Smith, Yang, and Moore </a:t>
            </a:r>
            <a:r>
              <a:rPr lang="en-US" sz="2800" b="1" dirty="0">
                <a:solidFill>
                  <a:srgbClr val="00B0F0"/>
                </a:solidFill>
              </a:rPr>
              <a:t>76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dirty="0"/>
              <a:t>or </a:t>
            </a:r>
            <a:r>
              <a:rPr lang="en-US" sz="2800" b="1" dirty="0">
                <a:solidFill>
                  <a:srgbClr val="FF0000"/>
                </a:solidFill>
              </a:rPr>
              <a:t>(Smith et al. </a:t>
            </a:r>
            <a:r>
              <a:rPr lang="en-US" sz="2800" b="1" dirty="0">
                <a:solidFill>
                  <a:srgbClr val="00B0F0"/>
                </a:solidFill>
              </a:rPr>
              <a:t>76</a:t>
            </a:r>
            <a:r>
              <a:rPr lang="en-US" sz="2800" b="1" dirty="0">
                <a:solidFill>
                  <a:srgbClr val="FF0000"/>
                </a:solidFill>
              </a:rPr>
              <a:t>)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if there </a:t>
            </a:r>
            <a:r>
              <a:rPr lang="en-US" sz="2800" dirty="0" smtClean="0"/>
              <a:t>	are </a:t>
            </a:r>
            <a:r>
              <a:rPr lang="en-US" sz="2800" dirty="0"/>
              <a:t>more than 3 authors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4.Website</a:t>
            </a:r>
            <a:endParaRPr lang="en-US" sz="2800" dirty="0"/>
          </a:p>
          <a:p>
            <a:pPr marL="109728" indent="0">
              <a:buNone/>
            </a:pPr>
            <a:r>
              <a:rPr lang="en-US" sz="2800" dirty="0" smtClean="0"/>
              <a:t>	Include </a:t>
            </a:r>
            <a:r>
              <a:rPr lang="en-US" sz="2800" dirty="0"/>
              <a:t>first item that appears in Work Cited entry </a:t>
            </a:r>
            <a:r>
              <a:rPr lang="en-US" sz="2800" dirty="0" smtClean="0"/>
              <a:t>	(</a:t>
            </a:r>
            <a:r>
              <a:rPr lang="en-US" sz="2800" dirty="0"/>
              <a:t>authors name or title). You do not need to include </a:t>
            </a:r>
            <a:r>
              <a:rPr lang="en-US" sz="2800" dirty="0" smtClean="0"/>
              <a:t>	paragraph </a:t>
            </a:r>
            <a:r>
              <a:rPr lang="en-US" sz="2800" dirty="0"/>
              <a:t>or page number.</a:t>
            </a:r>
          </a:p>
          <a:p>
            <a:pPr marL="109728" indent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	(</a:t>
            </a:r>
            <a:r>
              <a:rPr lang="en-US" sz="2800" b="1" dirty="0">
                <a:solidFill>
                  <a:srgbClr val="FF0000"/>
                </a:solidFill>
              </a:rPr>
              <a:t>Smith) </a:t>
            </a:r>
            <a:r>
              <a:rPr lang="en-US" sz="2800" dirty="0"/>
              <a:t>or </a:t>
            </a:r>
            <a:r>
              <a:rPr lang="en-US" sz="2800" b="1" dirty="0">
                <a:solidFill>
                  <a:srgbClr val="FF0000"/>
                </a:solidFill>
              </a:rPr>
              <a:t>(“Impact of Global Warming”) </a:t>
            </a:r>
            <a:r>
              <a:rPr lang="en-US" sz="2800" dirty="0"/>
              <a:t>or </a:t>
            </a:r>
            <a:r>
              <a:rPr lang="en-US" sz="2800" b="1" dirty="0">
                <a:solidFill>
                  <a:srgbClr val="FF0000"/>
                </a:solidFill>
              </a:rPr>
              <a:t>(CNN.com)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 smtClean="0"/>
              <a:t>Other Examples </a:t>
            </a:r>
            <a:r>
              <a:rPr lang="en-GB" sz="3200" dirty="0" smtClean="0"/>
              <a:t>of In-Text Citations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18444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/>
              <a:t>The FULL citation should: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Appear in alphabetical order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on the last page.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Contains enough bibliographic information to </a:t>
            </a:r>
            <a:r>
              <a:rPr lang="en-US" sz="2000" b="1" dirty="0">
                <a:solidFill>
                  <a:srgbClr val="FF0000"/>
                </a:solidFill>
              </a:rPr>
              <a:t>allow readers to locate your source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/>
              <a:t>Formatted with </a:t>
            </a:r>
            <a:r>
              <a:rPr lang="en-US" sz="2000" b="1" dirty="0">
                <a:solidFill>
                  <a:srgbClr val="FF0000"/>
                </a:solidFill>
              </a:rPr>
              <a:t>hanging indentations</a:t>
            </a:r>
            <a:r>
              <a:rPr lang="en-US" sz="2000" dirty="0"/>
              <a:t>.</a:t>
            </a:r>
          </a:p>
          <a:p>
            <a:pPr marL="457200" indent="-457200"/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Example:</a:t>
            </a:r>
          </a:p>
          <a:p>
            <a:pPr marL="0" indent="0">
              <a:buNone/>
            </a:pPr>
            <a:r>
              <a:rPr lang="en-US" sz="2000" dirty="0"/>
              <a:t>Wordsworth, William. </a:t>
            </a:r>
            <a:r>
              <a:rPr lang="en-US" sz="2000" i="1" dirty="0"/>
              <a:t>Lyrical Ballads. </a:t>
            </a:r>
            <a:r>
              <a:rPr lang="en-US" sz="2000" dirty="0" smtClean="0"/>
              <a:t>London: Oxford </a:t>
            </a:r>
            <a:r>
              <a:rPr lang="en-US" sz="2000" dirty="0" smtClean="0"/>
              <a:t>University </a:t>
            </a:r>
            <a:r>
              <a:rPr lang="en-US" sz="2000" dirty="0"/>
              <a:t>Press, 1967. Print.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Works </a:t>
            </a:r>
            <a:r>
              <a:rPr lang="en-GB" dirty="0" smtClean="0"/>
              <a:t>Cited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147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sz="2000" dirty="0" smtClean="0"/>
              <a:t>Author’s </a:t>
            </a:r>
            <a:r>
              <a:rPr lang="en-GB" sz="2000" dirty="0"/>
              <a:t>last name, author’s first name. </a:t>
            </a:r>
            <a:r>
              <a:rPr lang="en-GB" sz="2000" i="1" dirty="0"/>
              <a:t>Title of book (italic)</a:t>
            </a:r>
            <a:r>
              <a:rPr lang="en-GB" sz="2000" dirty="0"/>
              <a:t>.  Place of publication: Date of publication</a:t>
            </a:r>
            <a:r>
              <a:rPr lang="en-GB" sz="2000" dirty="0" smtClean="0"/>
              <a:t>. Format</a:t>
            </a:r>
          </a:p>
          <a:p>
            <a:endParaRPr lang="en-GB" sz="2000" dirty="0"/>
          </a:p>
          <a:p>
            <a:pPr marL="109728" indent="0">
              <a:buNone/>
            </a:pPr>
            <a:r>
              <a:rPr lang="en-GB" sz="2000" dirty="0" err="1" smtClean="0"/>
              <a:t>Overy</a:t>
            </a:r>
            <a:r>
              <a:rPr lang="en-GB" sz="2000" dirty="0"/>
              <a:t>, R. J.  </a:t>
            </a:r>
            <a:r>
              <a:rPr lang="en-GB" sz="2000" i="1" dirty="0"/>
              <a:t>The Origins of the Second World </a:t>
            </a:r>
            <a:r>
              <a:rPr lang="en-GB" sz="2000" i="1" dirty="0" smtClean="0"/>
              <a:t>	War</a:t>
            </a:r>
            <a:r>
              <a:rPr lang="en-GB" sz="2000" i="1" dirty="0"/>
              <a:t>. </a:t>
            </a:r>
            <a:r>
              <a:rPr lang="en-GB" sz="2000" dirty="0"/>
              <a:t>London: Longman, </a:t>
            </a:r>
            <a:r>
              <a:rPr lang="en-GB" sz="2000" dirty="0" smtClean="0"/>
              <a:t>1998. Print.</a:t>
            </a:r>
            <a:endParaRPr lang="en-GB" sz="2000" dirty="0"/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Citation: Book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sz="2000" dirty="0"/>
              <a:t>Author’s last name, author’s first name. “Title of the site/ article</a:t>
            </a:r>
            <a:r>
              <a:rPr lang="en-GB" sz="2000" dirty="0" smtClean="0"/>
              <a:t>”.</a:t>
            </a:r>
            <a:r>
              <a:rPr lang="en-GB" sz="2000" dirty="0" smtClean="0"/>
              <a:t> </a:t>
            </a:r>
            <a:r>
              <a:rPr lang="en-GB" sz="2000" dirty="0"/>
              <a:t>Sponsor/ Associated Institution. Date </a:t>
            </a:r>
            <a:r>
              <a:rPr lang="en-GB" sz="2000" dirty="0" smtClean="0"/>
              <a:t>created/revised. Format</a:t>
            </a:r>
            <a:r>
              <a:rPr lang="en-GB" sz="2000" dirty="0"/>
              <a:t>. Date consulted</a:t>
            </a:r>
            <a:r>
              <a:rPr lang="en-GB" sz="2000" dirty="0" smtClean="0"/>
              <a:t>. URL </a:t>
            </a:r>
            <a:r>
              <a:rPr lang="en-GB" sz="2000" dirty="0" smtClean="0"/>
              <a:t>(Optional)</a:t>
            </a:r>
            <a:endParaRPr lang="en-GB" sz="2000" dirty="0" smtClean="0"/>
          </a:p>
          <a:p>
            <a:endParaRPr lang="en-GB" sz="2000" dirty="0"/>
          </a:p>
          <a:p>
            <a:pPr marL="109728" indent="0">
              <a:buNone/>
            </a:pPr>
            <a:endParaRPr lang="en-GB" sz="2000" dirty="0"/>
          </a:p>
          <a:p>
            <a:pPr marL="109728" indent="0">
              <a:buNone/>
            </a:pPr>
            <a:r>
              <a:rPr lang="en-GB" sz="2000" dirty="0" smtClean="0"/>
              <a:t>Kitchen</a:t>
            </a:r>
            <a:r>
              <a:rPr lang="en-GB" sz="2000" dirty="0"/>
              <a:t>, Martin. “The Ending of World War One </a:t>
            </a:r>
            <a:r>
              <a:rPr lang="en-GB" sz="2000" dirty="0" smtClean="0"/>
              <a:t>	and </a:t>
            </a:r>
            <a:r>
              <a:rPr lang="en-GB" sz="2000" dirty="0"/>
              <a:t>the Legacy of Peace”. </a:t>
            </a:r>
            <a:r>
              <a:rPr lang="en-GB" sz="2000" dirty="0" smtClean="0"/>
              <a:t>BBC 03 </a:t>
            </a:r>
            <a:r>
              <a:rPr lang="en-GB" sz="2000" dirty="0"/>
              <a:t>Apr. </a:t>
            </a:r>
            <a:r>
              <a:rPr lang="en-GB" sz="2000" dirty="0" smtClean="0"/>
              <a:t>2003. Web.16 </a:t>
            </a:r>
            <a:r>
              <a:rPr lang="en-GB" sz="2000" dirty="0"/>
              <a:t>Mar. </a:t>
            </a:r>
            <a:r>
              <a:rPr lang="en-GB" sz="2000" dirty="0" smtClean="0"/>
              <a:t>2012. 		</a:t>
            </a:r>
            <a:r>
              <a:rPr lang="en-GB" sz="2000" u="sng" dirty="0" smtClean="0">
                <a:hlinkClick r:id="rId2"/>
              </a:rPr>
              <a:t>http</a:t>
            </a:r>
            <a:r>
              <a:rPr lang="en-GB" sz="2000" u="sng" dirty="0">
                <a:hlinkClick r:id="rId2"/>
              </a:rPr>
              <a:t>://</a:t>
            </a:r>
            <a:r>
              <a:rPr lang="en-GB" sz="2000" u="sng" dirty="0" smtClean="0">
                <a:hlinkClick r:id="rId2"/>
              </a:rPr>
              <a:t>www.bbc.co.uk/history/worldwars/ww	one/war_end_01.shtml</a:t>
            </a:r>
            <a:endParaRPr lang="en-GB" sz="20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Citation: Electronic </a:t>
            </a:r>
            <a:r>
              <a:rPr lang="en-GB" dirty="0" smtClean="0"/>
              <a:t>Resource (Internet)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194</TotalTime>
  <Words>436</Words>
  <Application>Microsoft Office PowerPoint</Application>
  <PresentationFormat>On-screen Show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MLA Referencing 7th Edition </vt:lpstr>
      <vt:lpstr>What is a Citation or Reference?</vt:lpstr>
      <vt:lpstr>Why do we need to cite sources?</vt:lpstr>
      <vt:lpstr>When Should I Cite?</vt:lpstr>
      <vt:lpstr>Example: In-text Citation</vt:lpstr>
      <vt:lpstr>Other Examples of In-Text Citations</vt:lpstr>
      <vt:lpstr>Works Cited</vt:lpstr>
      <vt:lpstr>Citation: Book</vt:lpstr>
      <vt:lpstr>Citation: Electronic Resource (Internet)</vt:lpstr>
      <vt:lpstr>Example: Works Cited Page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23</cp:revision>
  <dcterms:created xsi:type="dcterms:W3CDTF">2012-05-15T00:36:20Z</dcterms:created>
  <dcterms:modified xsi:type="dcterms:W3CDTF">2013-06-13T04:26:50Z</dcterms:modified>
</cp:coreProperties>
</file>